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2" r:id="rId3"/>
    <p:sldId id="269" r:id="rId4"/>
    <p:sldId id="267" r:id="rId5"/>
    <p:sldId id="268" r:id="rId6"/>
    <p:sldId id="270" r:id="rId7"/>
    <p:sldId id="271" r:id="rId8"/>
    <p:sldId id="266" r:id="rId9"/>
    <p:sldId id="259" r:id="rId10"/>
    <p:sldId id="261" r:id="rId11"/>
    <p:sldId id="260" r:id="rId12"/>
    <p:sldId id="258" r:id="rId13"/>
    <p:sldId id="263" r:id="rId14"/>
    <p:sldId id="262" r:id="rId15"/>
    <p:sldId id="265" r:id="rId16"/>
    <p:sldId id="273" r:id="rId17"/>
    <p:sldId id="274" r:id="rId18"/>
    <p:sldId id="275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3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3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0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7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3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1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5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6600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2400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12" y="5849252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5605800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35" y="5656361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2361335" y="5721726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2367257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3055497" y="764705"/>
            <a:ext cx="583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CardioRespiratory</a:t>
            </a:r>
            <a:r>
              <a:rPr lang="en-US" sz="3600" b="1" dirty="0"/>
              <a:t> 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136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cs typeface="Times New Roman" pitchFamily="18" charset="0"/>
              </a:rPr>
              <a:t>CRC Block Staff: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Firas</a:t>
            </a:r>
            <a:r>
              <a:rPr lang="en-US" b="1" dirty="0"/>
              <a:t> Rashid </a:t>
            </a:r>
            <a:r>
              <a:rPr lang="en-US" b="1" dirty="0" err="1" smtClean="0"/>
              <a:t>Sayel</a:t>
            </a:r>
            <a:r>
              <a:rPr lang="en-US" b="1" dirty="0" smtClean="0"/>
              <a:t> </a:t>
            </a:r>
            <a:r>
              <a:rPr lang="en-US" b="1" dirty="0"/>
              <a:t>(block leader)                       </a:t>
            </a:r>
          </a:p>
          <a:p>
            <a:r>
              <a:rPr lang="en-US" b="1" dirty="0"/>
              <a:t>    </a:t>
            </a:r>
          </a:p>
          <a:p>
            <a:r>
              <a:rPr lang="en-US" b="1" dirty="0"/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52400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2751613" y="1254396"/>
            <a:ext cx="7265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Lecture </a:t>
            </a:r>
            <a:r>
              <a:rPr lang="en-US" sz="2400" b="1" dirty="0" smtClean="0"/>
              <a:t>title: </a:t>
            </a:r>
            <a:r>
              <a:rPr lang="en-US" sz="2400" b="1" dirty="0" smtClean="0">
                <a:solidFill>
                  <a:prstClr val="black"/>
                </a:solidFill>
              </a:rPr>
              <a:t>Peripheral </a:t>
            </a:r>
            <a:r>
              <a:rPr lang="en-US" sz="2400" b="1" dirty="0">
                <a:solidFill>
                  <a:prstClr val="black"/>
                </a:solidFill>
              </a:rPr>
              <a:t>Vascular diseases </a:t>
            </a:r>
          </a:p>
          <a:p>
            <a:r>
              <a:rPr lang="en-US" sz="2400" b="1" dirty="0" smtClean="0"/>
              <a:t>Date: </a:t>
            </a:r>
            <a:r>
              <a:rPr lang="en-US" sz="2400" b="1" smtClean="0"/>
              <a:t>1</a:t>
            </a:r>
            <a:r>
              <a:rPr lang="en-US" sz="2400" b="1" baseline="30000" smtClean="0"/>
              <a:t>st</a:t>
            </a:r>
            <a:r>
              <a:rPr lang="en-US" sz="2400" b="1" smtClean="0"/>
              <a:t> February 2022</a:t>
            </a:r>
            <a:endParaRPr lang="en-US" sz="2400" b="1" dirty="0" smtClean="0"/>
          </a:p>
          <a:p>
            <a:r>
              <a:rPr lang="en-US" sz="2400" b="1" dirty="0" err="1" smtClean="0"/>
              <a:t>Dr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Firas</a:t>
            </a:r>
            <a:r>
              <a:rPr lang="en-US" sz="2400" b="1" dirty="0" smtClean="0"/>
              <a:t> </a:t>
            </a:r>
            <a:r>
              <a:rPr lang="en-US" sz="2400" b="1" dirty="0"/>
              <a:t>Rashid </a:t>
            </a:r>
            <a:r>
              <a:rPr lang="en-US" sz="2400" b="1" dirty="0" err="1"/>
              <a:t>Sayel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2107815" y="3348037"/>
            <a:ext cx="220816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Dr. Ahmed Bader</a:t>
            </a:r>
          </a:p>
          <a:p>
            <a:r>
              <a:rPr lang="en-US" b="1" dirty="0" err="1"/>
              <a:t>Dr</a:t>
            </a:r>
            <a:r>
              <a:rPr lang="en-US" b="1" dirty="0"/>
              <a:t> Nawal Mustafa</a:t>
            </a:r>
          </a:p>
          <a:p>
            <a:r>
              <a:rPr lang="en-US" b="1" dirty="0"/>
              <a:t>Dr Zainab Almnaseer</a:t>
            </a:r>
          </a:p>
          <a:p>
            <a:r>
              <a:rPr lang="en-US" b="1" dirty="0" err="1"/>
              <a:t>Dr</a:t>
            </a:r>
            <a:r>
              <a:rPr lang="en-US" b="1" dirty="0"/>
              <a:t> Farqad Alhamdani</a:t>
            </a:r>
          </a:p>
          <a:p>
            <a:r>
              <a:rPr lang="en-US" b="1" dirty="0"/>
              <a:t>Dr Ban M. Saleh</a:t>
            </a:r>
          </a:p>
          <a:p>
            <a:r>
              <a:rPr lang="en-US" b="1" dirty="0"/>
              <a:t>Dr Amani </a:t>
            </a:r>
            <a:r>
              <a:rPr lang="en-US" b="1" dirty="0" err="1"/>
              <a:t>Namaa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6598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Dr. Mohammed </a:t>
            </a:r>
            <a:r>
              <a:rPr lang="en-US" b="1" dirty="0" err="1"/>
              <a:t>Adil</a:t>
            </a:r>
            <a:endParaRPr lang="en-US" b="1" dirty="0"/>
          </a:p>
          <a:p>
            <a:r>
              <a:rPr lang="en-US" b="1" dirty="0" err="1"/>
              <a:t>Dr</a:t>
            </a:r>
            <a:r>
              <a:rPr lang="en-US" b="1" dirty="0"/>
              <a:t> Assad Hassan                                </a:t>
            </a:r>
          </a:p>
          <a:p>
            <a:r>
              <a:rPr lang="en-US" b="1" dirty="0" err="1"/>
              <a:t>Dr</a:t>
            </a:r>
            <a:r>
              <a:rPr lang="en-US" b="1" dirty="0"/>
              <a:t> Ahmed Qassim</a:t>
            </a:r>
          </a:p>
          <a:p>
            <a:r>
              <a:rPr lang="en-US" b="1" dirty="0" err="1"/>
              <a:t>Dr</a:t>
            </a:r>
            <a:r>
              <a:rPr lang="en-US" b="1" dirty="0"/>
              <a:t> Safa Asaad</a:t>
            </a:r>
          </a:p>
          <a:p>
            <a:r>
              <a:rPr lang="en-US" b="1" dirty="0"/>
              <a:t>Dr Mustafa Ghazi                               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Ilham</a:t>
            </a:r>
            <a:r>
              <a:rPr lang="en-US" b="1" dirty="0"/>
              <a:t> Mohammed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Zainab</a:t>
            </a:r>
            <a:r>
              <a:rPr lang="en-US" b="1" dirty="0"/>
              <a:t> </a:t>
            </a:r>
            <a:r>
              <a:rPr lang="en-US" b="1" dirty="0" err="1"/>
              <a:t>Muzahim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66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i="1" u="sng" dirty="0"/>
              <a:t>Acute limb ischaemia </a:t>
            </a:r>
            <a:r>
              <a:rPr lang="en-GB" dirty="0"/>
              <a:t>is caused by an abrupt decrease in arterial perfusion</a:t>
            </a:r>
          </a:p>
          <a:p>
            <a:pPr marL="0" indent="0">
              <a:buNone/>
            </a:pPr>
            <a:r>
              <a:rPr lang="en-GB" dirty="0" smtClean="0"/>
              <a:t>of </a:t>
            </a:r>
            <a:r>
              <a:rPr lang="en-GB" dirty="0"/>
              <a:t>the limb.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Causes</a:t>
            </a:r>
            <a:r>
              <a:rPr lang="en-GB" dirty="0" smtClean="0"/>
              <a:t>;</a:t>
            </a:r>
          </a:p>
          <a:p>
            <a:r>
              <a:rPr lang="en-GB" dirty="0" smtClean="0"/>
              <a:t>Artery </a:t>
            </a:r>
            <a:r>
              <a:rPr lang="en-GB" dirty="0"/>
              <a:t>disease </a:t>
            </a:r>
            <a:r>
              <a:rPr lang="en-GB" dirty="0" smtClean="0"/>
              <a:t>progression</a:t>
            </a:r>
          </a:p>
          <a:p>
            <a:r>
              <a:rPr lang="en-GB" dirty="0" smtClean="0"/>
              <a:t>Cardiac embolization</a:t>
            </a:r>
          </a:p>
          <a:p>
            <a:r>
              <a:rPr lang="en-GB" dirty="0" smtClean="0"/>
              <a:t>Aortic </a:t>
            </a:r>
            <a:r>
              <a:rPr lang="en-GB" dirty="0"/>
              <a:t>dissection or </a:t>
            </a:r>
            <a:r>
              <a:rPr lang="en-GB" dirty="0" smtClean="0"/>
              <a:t>embolization</a:t>
            </a:r>
          </a:p>
          <a:p>
            <a:r>
              <a:rPr lang="en-GB" dirty="0" smtClean="0"/>
              <a:t>Graft thrombosis</a:t>
            </a:r>
          </a:p>
          <a:p>
            <a:r>
              <a:rPr lang="en-GB" dirty="0"/>
              <a:t>T</a:t>
            </a:r>
            <a:r>
              <a:rPr lang="en-GB" dirty="0" smtClean="0"/>
              <a:t>hrombosis </a:t>
            </a:r>
            <a:r>
              <a:rPr lang="en-GB" dirty="0"/>
              <a:t>of a popliteal aneurysm or </a:t>
            </a:r>
            <a:r>
              <a:rPr lang="en-GB" dirty="0" smtClean="0"/>
              <a:t>cyst</a:t>
            </a:r>
          </a:p>
          <a:p>
            <a:r>
              <a:rPr lang="en-GB" dirty="0"/>
              <a:t>P</a:t>
            </a:r>
            <a:r>
              <a:rPr lang="en-GB" dirty="0" smtClean="0"/>
              <a:t>opliteal artery entrapment syndrome</a:t>
            </a:r>
          </a:p>
          <a:p>
            <a:r>
              <a:rPr lang="en-GB" dirty="0" smtClean="0"/>
              <a:t>Trauma</a:t>
            </a:r>
          </a:p>
          <a:p>
            <a:r>
              <a:rPr lang="en-GB" dirty="0" err="1"/>
              <a:t>H</a:t>
            </a:r>
            <a:r>
              <a:rPr lang="en-GB" dirty="0" err="1" smtClean="0"/>
              <a:t>ypercoagulable</a:t>
            </a:r>
            <a:r>
              <a:rPr lang="en-GB" dirty="0" smtClean="0"/>
              <a:t> states</a:t>
            </a:r>
          </a:p>
          <a:p>
            <a:r>
              <a:rPr lang="en-GB" dirty="0"/>
              <a:t>I</a:t>
            </a:r>
            <a:r>
              <a:rPr lang="en-GB" dirty="0" smtClean="0"/>
              <a:t>atrogenic </a:t>
            </a:r>
            <a:r>
              <a:rPr lang="en-GB" dirty="0"/>
              <a:t>complications related to </a:t>
            </a:r>
            <a:r>
              <a:rPr lang="en-GB" dirty="0" smtClean="0"/>
              <a:t>vascular procedures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09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categories of acute limb ischaemia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51" t="34845" r="54247" b="29850"/>
          <a:stretch/>
        </p:blipFill>
        <p:spPr>
          <a:xfrm>
            <a:off x="2606719" y="1320800"/>
            <a:ext cx="6978561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78" t="30356" r="31633" b="8829"/>
          <a:stretch/>
        </p:blipFill>
        <p:spPr>
          <a:xfrm>
            <a:off x="2489200" y="424176"/>
            <a:ext cx="7213600" cy="62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Artery Stenosis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RAD is generally considered when renal artery stenosis (RAS) is ≥ 60</a:t>
            </a:r>
            <a:r>
              <a:rPr lang="en-GB" dirty="0" smtClean="0"/>
              <a:t>% </a:t>
            </a:r>
          </a:p>
          <a:p>
            <a:endParaRPr lang="en-GB" dirty="0"/>
          </a:p>
          <a:p>
            <a:r>
              <a:rPr lang="en-GB" dirty="0"/>
              <a:t>The prevalence of RAD increases with advancing age and </a:t>
            </a:r>
            <a:r>
              <a:rPr lang="en-GB" dirty="0" smtClean="0"/>
              <a:t>is mostly </a:t>
            </a:r>
            <a:r>
              <a:rPr lang="en-GB" dirty="0"/>
              <a:t>related to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atherosclerosis</a:t>
            </a:r>
            <a:r>
              <a:rPr lang="en-GB" dirty="0"/>
              <a:t>. It is associated with male </a:t>
            </a:r>
            <a:r>
              <a:rPr lang="en-GB" dirty="0" smtClean="0"/>
              <a:t>gender, hypertension</a:t>
            </a:r>
            <a:r>
              <a:rPr lang="en-GB" dirty="0"/>
              <a:t>, smoking, diabetes mellitus,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CKD</a:t>
            </a:r>
            <a:r>
              <a:rPr lang="en-GB" dirty="0"/>
              <a:t>, </a:t>
            </a:r>
            <a:r>
              <a:rPr lang="en-GB" dirty="0" err="1"/>
              <a:t>aorto</a:t>
            </a:r>
            <a:r>
              <a:rPr lang="en-GB" dirty="0"/>
              <a:t>-iliac occlusive </a:t>
            </a:r>
            <a:r>
              <a:rPr lang="en-GB" dirty="0" smtClean="0"/>
              <a:t>disease and CAD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resent </a:t>
            </a:r>
            <a:r>
              <a:rPr lang="en-GB" dirty="0"/>
              <a:t>in 5–10% of the general </a:t>
            </a:r>
            <a:r>
              <a:rPr lang="en-GB" dirty="0" smtClean="0"/>
              <a:t>population  20% have </a:t>
            </a:r>
            <a:r>
              <a:rPr lang="en-GB" dirty="0"/>
              <a:t>bilateral disease or a single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functioning </a:t>
            </a:r>
            <a:r>
              <a:rPr lang="en-GB" dirty="0"/>
              <a:t>kidney </a:t>
            </a:r>
            <a:r>
              <a:rPr lang="en-GB" dirty="0" smtClean="0"/>
              <a:t>may </a:t>
            </a:r>
            <a:r>
              <a:rPr lang="en-GB" dirty="0"/>
              <a:t>be affected.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Less frequent </a:t>
            </a:r>
            <a:r>
              <a:rPr lang="en-GB" dirty="0"/>
              <a:t>causes of RAD are fibromuscular dysplasia (</a:t>
            </a:r>
            <a:r>
              <a:rPr lang="en-GB" dirty="0" smtClean="0"/>
              <a:t>FMD) and </a:t>
            </a:r>
            <a:r>
              <a:rPr lang="en-GB" dirty="0" smtClean="0"/>
              <a:t>Arteritis. The </a:t>
            </a:r>
            <a:r>
              <a:rPr lang="en-GB" dirty="0"/>
              <a:t>former is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smtClean="0"/>
              <a:t>most </a:t>
            </a:r>
            <a:r>
              <a:rPr lang="en-GB" dirty="0"/>
              <a:t>frequent cause of RAD in young </a:t>
            </a:r>
            <a:r>
              <a:rPr lang="en-GB" dirty="0" smtClean="0"/>
              <a:t>hypertensive patients </a:t>
            </a:r>
            <a:r>
              <a:rPr lang="en-GB" dirty="0"/>
              <a:t>(especially in women)</a:t>
            </a:r>
          </a:p>
        </p:txBody>
      </p:sp>
    </p:spTree>
    <p:extLst>
      <p:ext uri="{BB962C8B-B14F-4D97-AF65-F5344CB8AC3E}">
        <p14:creationId xmlns:p14="http://schemas.microsoft.com/office/powerpoint/2010/main" val="874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Atherosclerotic renal artery disease (RAD) is the most </a:t>
            </a:r>
            <a:r>
              <a:rPr lang="en-GB" dirty="0" smtClean="0"/>
              <a:t>common </a:t>
            </a:r>
          </a:p>
          <a:p>
            <a:pPr marL="0" indent="0">
              <a:buNone/>
            </a:pPr>
            <a:r>
              <a:rPr lang="en-GB" dirty="0" smtClean="0"/>
              <a:t>cause </a:t>
            </a:r>
            <a:r>
              <a:rPr lang="en-GB" dirty="0"/>
              <a:t>of </a:t>
            </a:r>
            <a:r>
              <a:rPr lang="en-GB" dirty="0" smtClean="0"/>
              <a:t>‘</a:t>
            </a:r>
            <a:r>
              <a:rPr lang="en-GB" dirty="0" err="1"/>
              <a:t>renovascular</a:t>
            </a:r>
            <a:r>
              <a:rPr lang="en-GB" dirty="0"/>
              <a:t> hypertension</a:t>
            </a:r>
            <a:r>
              <a:rPr lang="en-GB" dirty="0" smtClean="0"/>
              <a:t>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DUS is the first-line </a:t>
            </a:r>
            <a:r>
              <a:rPr lang="en-GB" dirty="0"/>
              <a:t>imaging, followed by MRA </a:t>
            </a:r>
            <a:r>
              <a:rPr lang="en-GB" dirty="0" smtClean="0"/>
              <a:t>and/or CTA </a:t>
            </a:r>
            <a:endParaRPr lang="en-GB" dirty="0" smtClean="0"/>
          </a:p>
          <a:p>
            <a:endParaRPr lang="en-GB" dirty="0" smtClean="0"/>
          </a:p>
          <a:p>
            <a:r>
              <a:rPr lang="en-GB" smtClean="0"/>
              <a:t>Renal </a:t>
            </a:r>
            <a:r>
              <a:rPr lang="en-GB" smtClean="0"/>
              <a:t>revascularization </a:t>
            </a:r>
            <a:r>
              <a:rPr lang="en-GB" dirty="0"/>
              <a:t>does not generally improve blood pressure,</a:t>
            </a:r>
          </a:p>
          <a:p>
            <a:pPr marL="0" indent="0">
              <a:buNone/>
            </a:pPr>
            <a:r>
              <a:rPr lang="en-GB" dirty="0"/>
              <a:t>renal or CV outcomes in patients with </a:t>
            </a:r>
            <a:r>
              <a:rPr lang="en-GB" dirty="0" smtClean="0"/>
              <a:t>atherosclerotic RAD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With </a:t>
            </a:r>
            <a:r>
              <a:rPr lang="en-GB" dirty="0"/>
              <a:t>few exceptions, medical therapy with </a:t>
            </a:r>
            <a:r>
              <a:rPr lang="en-GB" dirty="0" smtClean="0"/>
              <a:t>antihypertensive </a:t>
            </a:r>
          </a:p>
          <a:p>
            <a:pPr marL="0" indent="0">
              <a:buNone/>
            </a:pPr>
            <a:r>
              <a:rPr lang="en-GB" dirty="0" smtClean="0"/>
              <a:t>agents</a:t>
            </a:r>
            <a:r>
              <a:rPr lang="en-GB" dirty="0"/>
              <a:t>, antiplatelet drugs and statins remains the </a:t>
            </a:r>
            <a:r>
              <a:rPr lang="en-GB" dirty="0" smtClean="0"/>
              <a:t>cornerstone    </a:t>
            </a:r>
          </a:p>
          <a:p>
            <a:pPr marL="0" indent="0">
              <a:buNone/>
            </a:pPr>
            <a:r>
              <a:rPr lang="en-GB" dirty="0" smtClean="0"/>
              <a:t>treatment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Clinical situations raising suspicion for renal</a:t>
            </a:r>
            <a:br>
              <a:rPr lang="en-GB" dirty="0"/>
            </a:br>
            <a:r>
              <a:rPr lang="en-GB" dirty="0"/>
              <a:t>artery disease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43" t="26479" r="53444" b="37920"/>
          <a:stretch/>
        </p:blipFill>
        <p:spPr>
          <a:xfrm>
            <a:off x="3164182" y="1560945"/>
            <a:ext cx="6183017" cy="491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Aortic diseases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38" t="19336" r="29108" b="40053"/>
          <a:stretch/>
        </p:blipFill>
        <p:spPr>
          <a:xfrm>
            <a:off x="1277225" y="1659363"/>
            <a:ext cx="9566266" cy="48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79" t="33417" r="29912" b="28625"/>
          <a:stretch/>
        </p:blipFill>
        <p:spPr>
          <a:xfrm>
            <a:off x="1394690" y="1543529"/>
            <a:ext cx="9550401" cy="46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 for aortic dissection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34" t="29540" r="52926" b="52501"/>
          <a:stretch/>
        </p:blipFill>
        <p:spPr>
          <a:xfrm>
            <a:off x="1526942" y="1736436"/>
            <a:ext cx="8666212" cy="40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5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Peripheral arterial disease (</a:t>
            </a:r>
            <a:r>
              <a:rPr lang="en-GB" dirty="0" smtClean="0"/>
              <a:t>PAD)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PAD has </a:t>
            </a:r>
            <a:r>
              <a:rPr lang="en-GB" dirty="0"/>
              <a:t>been estimated to </a:t>
            </a:r>
            <a:r>
              <a:rPr lang="en-GB" dirty="0" smtClean="0"/>
              <a:t>affect about </a:t>
            </a:r>
            <a:r>
              <a:rPr lang="en-GB" dirty="0"/>
              <a:t>20% of individuals aged 55–75 </a:t>
            </a:r>
            <a:r>
              <a:rPr lang="en-GB" dirty="0" smtClean="0"/>
              <a:t>years</a:t>
            </a:r>
          </a:p>
          <a:p>
            <a:r>
              <a:rPr lang="en-GB" dirty="0" smtClean="0"/>
              <a:t>Only 25</a:t>
            </a:r>
            <a:r>
              <a:rPr lang="en-GB" dirty="0"/>
              <a:t>% of patients present with symptoms, the most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common of which </a:t>
            </a:r>
            <a:r>
              <a:rPr lang="en-GB" dirty="0"/>
              <a:t>is intermittent claudication (IC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u="sng" dirty="0"/>
              <a:t>Intermittent </a:t>
            </a:r>
            <a:r>
              <a:rPr lang="en-GB" b="1" i="1" u="sng" dirty="0" smtClean="0"/>
              <a:t>claudication </a:t>
            </a:r>
            <a:r>
              <a:rPr lang="en-GB" dirty="0" smtClean="0"/>
              <a:t>is </a:t>
            </a:r>
            <a:r>
              <a:rPr lang="en-GB" dirty="0"/>
              <a:t>characterised by ischaemic pain affecting </a:t>
            </a:r>
            <a:r>
              <a:rPr lang="en-GB" dirty="0" smtClean="0"/>
              <a:t>the muscles </a:t>
            </a:r>
            <a:r>
              <a:rPr lang="en-GB" dirty="0"/>
              <a:t>of the </a:t>
            </a:r>
            <a:r>
              <a:rPr lang="en-GB" dirty="0" smtClean="0"/>
              <a:t>leg during exercise </a:t>
            </a:r>
            <a:endParaRPr lang="en-GB" dirty="0" smtClean="0"/>
          </a:p>
          <a:p>
            <a:endParaRPr lang="en-GB" b="1" i="1" u="sng" dirty="0"/>
          </a:p>
          <a:p>
            <a:endParaRPr lang="en-GB" b="1" i="1" u="sng" dirty="0" smtClean="0"/>
          </a:p>
          <a:p>
            <a:r>
              <a:rPr lang="en-GB" b="1" i="1" u="sng" dirty="0" smtClean="0"/>
              <a:t>Critical Limb Ischaemia </a:t>
            </a:r>
            <a:r>
              <a:rPr lang="en-GB" dirty="0" smtClean="0"/>
              <a:t>is </a:t>
            </a:r>
            <a:r>
              <a:rPr lang="en-GB" dirty="0"/>
              <a:t>defined by the presence of ischaemic rest pain, with </a:t>
            </a:r>
            <a:r>
              <a:rPr lang="en-GB" dirty="0" smtClean="0"/>
              <a:t>or without </a:t>
            </a:r>
            <a:r>
              <a:rPr lang="en-GB" dirty="0"/>
              <a:t>tissue loss (ulcers, gangrene) or </a:t>
            </a:r>
            <a:r>
              <a:rPr lang="en-GB" dirty="0" smtClean="0"/>
              <a:t>infection associated </a:t>
            </a:r>
            <a:r>
              <a:rPr lang="en-GB" dirty="0"/>
              <a:t>with an ankle pressure &lt;50mmHg or toe </a:t>
            </a:r>
            <a:r>
              <a:rPr lang="en-GB" dirty="0" smtClean="0"/>
              <a:t>pressure &lt;30mmHg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6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Arterial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1565"/>
            <a:ext cx="10972800" cy="48146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Most patients </a:t>
            </a:r>
            <a:r>
              <a:rPr lang="en-GB" dirty="0" smtClean="0"/>
              <a:t>are asymptomatic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Walking capacity must </a:t>
            </a:r>
            <a:r>
              <a:rPr lang="en-GB" dirty="0"/>
              <a:t>be assessed to detect clinically masked </a:t>
            </a:r>
            <a:r>
              <a:rPr lang="en-GB" dirty="0" smtClean="0"/>
              <a:t>PAD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clinical signs vary broadly. Atypical symptoms are </a:t>
            </a:r>
            <a:r>
              <a:rPr lang="en-GB" dirty="0" smtClean="0"/>
              <a:t>frequent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Even asymptomatic patients </a:t>
            </a:r>
            <a:r>
              <a:rPr lang="en-GB" dirty="0" smtClean="0"/>
              <a:t>are </a:t>
            </a:r>
            <a:r>
              <a:rPr lang="en-GB" dirty="0"/>
              <a:t>at high risk of </a:t>
            </a:r>
            <a:r>
              <a:rPr lang="en-GB" dirty="0" smtClean="0"/>
              <a:t>CV events </a:t>
            </a:r>
            <a:r>
              <a:rPr lang="en-GB" dirty="0"/>
              <a:t>and will benefit from most CV preventive strategies, </a:t>
            </a:r>
            <a:r>
              <a:rPr lang="en-GB" dirty="0" smtClean="0"/>
              <a:t>especially strict </a:t>
            </a:r>
            <a:r>
              <a:rPr lang="en-GB" dirty="0"/>
              <a:t>control of risk </a:t>
            </a:r>
            <a:r>
              <a:rPr lang="en-GB" dirty="0" smtClean="0"/>
              <a:t>factors</a:t>
            </a:r>
          </a:p>
          <a:p>
            <a:endParaRPr lang="en-GB" dirty="0"/>
          </a:p>
          <a:p>
            <a:r>
              <a:rPr lang="en-GB" dirty="0" smtClean="0"/>
              <a:t>Antithrombotic </a:t>
            </a:r>
            <a:r>
              <a:rPr lang="en-GB" dirty="0"/>
              <a:t>therapies are indicated in patients with </a:t>
            </a:r>
            <a:r>
              <a:rPr lang="en-GB" dirty="0" smtClean="0"/>
              <a:t>symptomatic PAD. </a:t>
            </a:r>
          </a:p>
          <a:p>
            <a:endParaRPr lang="en-GB" dirty="0" smtClean="0"/>
          </a:p>
          <a:p>
            <a:r>
              <a:rPr lang="en-GB" dirty="0" smtClean="0"/>
              <a:t>Ankle-brachial </a:t>
            </a:r>
            <a:r>
              <a:rPr lang="en-GB" dirty="0"/>
              <a:t>index is indicated as a first-line test for </a:t>
            </a:r>
            <a:r>
              <a:rPr lang="en-GB" dirty="0" smtClean="0"/>
              <a:t>screening and </a:t>
            </a:r>
            <a:r>
              <a:rPr lang="en-GB" dirty="0"/>
              <a:t>diagnosis of </a:t>
            </a:r>
            <a:r>
              <a:rPr lang="en-GB" dirty="0" smtClean="0"/>
              <a:t>PAD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5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 DUS is the first imaging method.</a:t>
            </a:r>
          </a:p>
          <a:p>
            <a:endParaRPr lang="en-GB" dirty="0"/>
          </a:p>
          <a:p>
            <a:r>
              <a:rPr lang="en-GB" dirty="0"/>
              <a:t>In patients with intermittent claudication, CV prevention and exercise training are the cornerstones of management</a:t>
            </a:r>
          </a:p>
          <a:p>
            <a:endParaRPr lang="en-GB" dirty="0"/>
          </a:p>
          <a:p>
            <a:r>
              <a:rPr lang="en-GB" dirty="0"/>
              <a:t>If daily life activity is severely compromised, revascularization can be proposed, along with exercise therapy</a:t>
            </a:r>
          </a:p>
          <a:p>
            <a:endParaRPr lang="en-GB" dirty="0"/>
          </a:p>
          <a:p>
            <a:r>
              <a:rPr lang="en-GB" dirty="0"/>
              <a:t>Chronic limb-threatening ischaemia specifies clinical patterns with a vulnerable limb viability related to several factors</a:t>
            </a:r>
          </a:p>
          <a:p>
            <a:endParaRPr lang="en-GB" dirty="0"/>
          </a:p>
          <a:p>
            <a:r>
              <a:rPr lang="en-GB" dirty="0"/>
              <a:t>The risk is stratified according to the severity of ischaemia, wounds and infection</a:t>
            </a:r>
          </a:p>
          <a:p>
            <a:endParaRPr lang="en-GB" dirty="0"/>
          </a:p>
          <a:p>
            <a:r>
              <a:rPr lang="en-GB" dirty="0"/>
              <a:t>Early recognition of tissue loss and/or infection and referral to a vascular specialist is mandatory for limb salvage by a multidisciplinary approach</a:t>
            </a:r>
          </a:p>
          <a:p>
            <a:endParaRPr lang="en-GB" dirty="0"/>
          </a:p>
          <a:p>
            <a:r>
              <a:rPr lang="en-GB" dirty="0"/>
              <a:t>Acute limb ischaemia with neurological deficit mandates urgent </a:t>
            </a:r>
            <a:r>
              <a:rPr lang="en-GB" dirty="0" smtClean="0"/>
              <a:t>revascularization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Ankle-brachial </a:t>
            </a:r>
            <a:r>
              <a:rPr lang="en-GB" dirty="0" smtClean="0"/>
              <a:t>index</a:t>
            </a:r>
          </a:p>
          <a:p>
            <a:r>
              <a:rPr lang="en-GB" dirty="0"/>
              <a:t>Treadmill </a:t>
            </a:r>
            <a:r>
              <a:rPr lang="en-GB" dirty="0" smtClean="0"/>
              <a:t>test</a:t>
            </a:r>
          </a:p>
          <a:p>
            <a:r>
              <a:rPr lang="en-GB" dirty="0"/>
              <a:t>Imaging methods</a:t>
            </a:r>
          </a:p>
        </p:txBody>
      </p:sp>
    </p:spTree>
    <p:extLst>
      <p:ext uri="{BB962C8B-B14F-4D97-AF65-F5344CB8AC3E}">
        <p14:creationId xmlns:p14="http://schemas.microsoft.com/office/powerpoint/2010/main" val="27556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Treatment</a:t>
            </a:r>
          </a:p>
          <a:p>
            <a:r>
              <a:rPr lang="en-US" dirty="0" smtClean="0"/>
              <a:t>Exercise therapy</a:t>
            </a:r>
          </a:p>
          <a:p>
            <a:r>
              <a:rPr lang="en-US" dirty="0" smtClean="0"/>
              <a:t>Medical treatment </a:t>
            </a:r>
          </a:p>
          <a:p>
            <a:r>
              <a:rPr lang="en-US" dirty="0" smtClean="0"/>
              <a:t>Revascularization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5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stages of lower extremity artery disease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57" t="47090" r="25549" b="28217"/>
          <a:stretch/>
        </p:blipFill>
        <p:spPr>
          <a:xfrm>
            <a:off x="1607164" y="1893456"/>
            <a:ext cx="8699868" cy="39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Assessment of the risk of amputation: the WIFI classification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13" t="25663" r="24631" b="35359"/>
          <a:stretch/>
        </p:blipFill>
        <p:spPr>
          <a:xfrm>
            <a:off x="858982" y="1436602"/>
            <a:ext cx="10723418" cy="45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667</Words>
  <Application>Microsoft Office PowerPoint</Application>
  <PresentationFormat>Widescreen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Berlin Sans FB Demi</vt:lpstr>
      <vt:lpstr>Calibri</vt:lpstr>
      <vt:lpstr>Times New Roman</vt:lpstr>
      <vt:lpstr>نسق Office</vt:lpstr>
      <vt:lpstr>PowerPoint Presentation</vt:lpstr>
      <vt:lpstr>Peripheral arterial disease (PAD)</vt:lpstr>
      <vt:lpstr>PowerPoint Presentation</vt:lpstr>
      <vt:lpstr>Peripheral Arterial Disease</vt:lpstr>
      <vt:lpstr>PowerPoint Presentation</vt:lpstr>
      <vt:lpstr>PowerPoint Presentation</vt:lpstr>
      <vt:lpstr>PowerPoint Presentation</vt:lpstr>
      <vt:lpstr>Clinical stages of lower extremity artery disease</vt:lpstr>
      <vt:lpstr>Assessment of the risk of amputation: the WIFI classification</vt:lpstr>
      <vt:lpstr>PowerPoint Presentation</vt:lpstr>
      <vt:lpstr>Clinical categories of acute limb ischaemia</vt:lpstr>
      <vt:lpstr>PowerPoint Presentation</vt:lpstr>
      <vt:lpstr>Renal Artery Stenosis</vt:lpstr>
      <vt:lpstr>PowerPoint Presentation</vt:lpstr>
      <vt:lpstr>Clinical situations raising suspicion for renal artery disease</vt:lpstr>
      <vt:lpstr>Aortic diseases</vt:lpstr>
      <vt:lpstr>PowerPoint Presentation</vt:lpstr>
      <vt:lpstr>Risk factors for aortic dissection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فراس رشيد صايل</cp:lastModifiedBy>
  <cp:revision>31</cp:revision>
  <dcterms:created xsi:type="dcterms:W3CDTF">2021-03-29T18:35:41Z</dcterms:created>
  <dcterms:modified xsi:type="dcterms:W3CDTF">2022-01-31T18:46:55Z</dcterms:modified>
</cp:coreProperties>
</file>